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Montserrat SemiBold"/>
      <p:regular r:id="rId21"/>
      <p:bold r:id="rId22"/>
      <p:italic r:id="rId23"/>
      <p:boldItalic r:id="rId24"/>
    </p:embeddedFont>
    <p:embeddedFont>
      <p:font typeface="Montserrat"/>
      <p:regular r:id="rId25"/>
      <p:bold r:id="rId26"/>
      <p:italic r:id="rId27"/>
      <p:boldItalic r:id="rId28"/>
    </p:embeddedFont>
    <p:embeddedFont>
      <p:font typeface="Montserrat Light"/>
      <p:regular r:id="rId29"/>
      <p:bold r:id="rId30"/>
      <p:italic r:id="rId31"/>
      <p:boldItalic r:id="rId32"/>
    </p:embeddedFont>
    <p:embeddedFont>
      <p:font typeface="Montserrat ExtraBold"/>
      <p:bold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MontserratSemiBold-bold.fntdata"/><Relationship Id="rId21" Type="http://schemas.openxmlformats.org/officeDocument/2006/relationships/font" Target="fonts/MontserratSemiBold-regular.fntdata"/><Relationship Id="rId24" Type="http://schemas.openxmlformats.org/officeDocument/2006/relationships/font" Target="fonts/MontserratSemiBold-boldItalic.fntdata"/><Relationship Id="rId23" Type="http://schemas.openxmlformats.org/officeDocument/2006/relationships/font" Target="fonts/MontserratSemiBold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bold.fntdata"/><Relationship Id="rId25" Type="http://schemas.openxmlformats.org/officeDocument/2006/relationships/font" Target="fonts/Montserrat-regular.fntdata"/><Relationship Id="rId28" Type="http://schemas.openxmlformats.org/officeDocument/2006/relationships/font" Target="fonts/Montserrat-boldItalic.fntdata"/><Relationship Id="rId27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Ligh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Light-italic.fntdata"/><Relationship Id="rId30" Type="http://schemas.openxmlformats.org/officeDocument/2006/relationships/font" Target="fonts/MontserratLight-bold.fntdata"/><Relationship Id="rId11" Type="http://schemas.openxmlformats.org/officeDocument/2006/relationships/slide" Target="slides/slide6.xml"/><Relationship Id="rId33" Type="http://schemas.openxmlformats.org/officeDocument/2006/relationships/font" Target="fonts/MontserratExtraBold-bold.fntdata"/><Relationship Id="rId10" Type="http://schemas.openxmlformats.org/officeDocument/2006/relationships/slide" Target="slides/slide5.xml"/><Relationship Id="rId32" Type="http://schemas.openxmlformats.org/officeDocument/2006/relationships/font" Target="fonts/MontserratLight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MontserratExtraBold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f3afe5b537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f3afe5b537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43ed523938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43ed523938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43ed523938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43ed523938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43ed523938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43ed523938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33af32cdf5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33af32cdf5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3189454e79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3189454e79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cfd381703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cfd381703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2d0defd3a9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2d0defd3a9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2d83099e0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2d83099e0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43ed523938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43ed523938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2d0defd3a9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2d0defd3a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43ed523938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43ed523938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3391b2e733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3391b2e733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3189454e7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3189454e7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43ed523938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43ed523938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9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641575" y="0"/>
            <a:ext cx="502500" cy="2321100"/>
          </a:xfrm>
          <a:prstGeom prst="rect">
            <a:avLst/>
          </a:prstGeom>
          <a:solidFill>
            <a:srgbClr val="FF482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623100" cy="452100"/>
          </a:xfrm>
          <a:prstGeom prst="rect">
            <a:avLst/>
          </a:prstGeom>
          <a:solidFill>
            <a:srgbClr val="0014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566400" y="2321100"/>
            <a:ext cx="1075200" cy="1075200"/>
          </a:xfrm>
          <a:prstGeom prst="rect">
            <a:avLst/>
          </a:prstGeom>
          <a:solidFill>
            <a:srgbClr val="0014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0" y="3396300"/>
            <a:ext cx="7566300" cy="1747200"/>
          </a:xfrm>
          <a:prstGeom prst="rect">
            <a:avLst/>
          </a:prstGeom>
          <a:solidFill>
            <a:srgbClr val="FF482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 txBox="1"/>
          <p:nvPr/>
        </p:nvSpPr>
        <p:spPr>
          <a:xfrm>
            <a:off x="7636625" y="3541050"/>
            <a:ext cx="1455300" cy="145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rgbClr val="00144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>
                <a:solidFill>
                  <a:srgbClr val="001440"/>
                </a:solidFill>
                <a:latin typeface="Montserrat"/>
                <a:ea typeface="Montserrat"/>
                <a:cs typeface="Montserrat"/>
                <a:sym typeface="Montserrat"/>
              </a:rPr>
              <a:t>UNA </a:t>
            </a:r>
            <a:endParaRPr sz="1800">
              <a:solidFill>
                <a:srgbClr val="00144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>
                <a:solidFill>
                  <a:srgbClr val="001440"/>
                </a:solidFill>
                <a:latin typeface="Montserrat"/>
                <a:ea typeface="Montserrat"/>
                <a:cs typeface="Montserrat"/>
                <a:sym typeface="Montserrat"/>
              </a:rPr>
              <a:t>EMPRESA</a:t>
            </a:r>
            <a:endParaRPr sz="1800">
              <a:solidFill>
                <a:srgbClr val="00144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>
                <a:solidFill>
                  <a:srgbClr val="00144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QUE TE </a:t>
            </a:r>
            <a:endParaRPr sz="1800">
              <a:solidFill>
                <a:srgbClr val="00144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>
                <a:solidFill>
                  <a:srgbClr val="00144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AYUDA </a:t>
            </a:r>
            <a:endParaRPr sz="1800">
              <a:solidFill>
                <a:srgbClr val="00144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00144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 CRECER</a:t>
            </a:r>
            <a:endParaRPr sz="1800">
              <a:solidFill>
                <a:srgbClr val="00144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16" name="Google Shape;16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36389" y="2678700"/>
            <a:ext cx="735212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6550" y="730450"/>
            <a:ext cx="2160000" cy="48387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/>
          <p:nvPr/>
        </p:nvSpPr>
        <p:spPr>
          <a:xfrm rot="-5400000">
            <a:off x="8102025" y="985950"/>
            <a:ext cx="1581600" cy="34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001440"/>
                </a:solidFill>
                <a:latin typeface="Montserrat"/>
                <a:ea typeface="Montserrat"/>
                <a:cs typeface="Montserrat"/>
                <a:sym typeface="Montserrat"/>
              </a:rPr>
              <a:t>www.soltein.mx</a:t>
            </a:r>
            <a:endParaRPr b="1" sz="1200">
              <a:solidFill>
                <a:srgbClr val="00144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>
            <a:off x="0" y="1078250"/>
            <a:ext cx="714000" cy="4065300"/>
          </a:xfrm>
          <a:prstGeom prst="rect">
            <a:avLst/>
          </a:prstGeom>
          <a:solidFill>
            <a:srgbClr val="0014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0" y="0"/>
            <a:ext cx="714000" cy="371700"/>
          </a:xfrm>
          <a:prstGeom prst="rect">
            <a:avLst/>
          </a:prstGeom>
          <a:solidFill>
            <a:srgbClr val="0014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" name="Google Shape;22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000" y="664975"/>
            <a:ext cx="539999" cy="1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"/>
          <p:cNvSpPr txBox="1"/>
          <p:nvPr>
            <p:ph type="title"/>
          </p:nvPr>
        </p:nvSpPr>
        <p:spPr>
          <a:xfrm>
            <a:off x="1405498" y="544850"/>
            <a:ext cx="7185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" type="body"/>
          </p:nvPr>
        </p:nvSpPr>
        <p:spPr>
          <a:xfrm>
            <a:off x="1405500" y="1803350"/>
            <a:ext cx="7185000" cy="245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100"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4" name="Google Shape;44;p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0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Relationship Id="rId4" Type="http://schemas.openxmlformats.org/officeDocument/2006/relationships/image" Target="../media/image27.png"/></Relationships>
</file>

<file path=ppt/slides/_rels/slide15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linkedin.com/company/soltein-odoo/" TargetMode="External"/><Relationship Id="rId10" Type="http://schemas.openxmlformats.org/officeDocument/2006/relationships/image" Target="../media/image17.png"/><Relationship Id="rId13" Type="http://schemas.openxmlformats.org/officeDocument/2006/relationships/hyperlink" Target="https://twitter.com/soltein_sa" TargetMode="External"/><Relationship Id="rId12" Type="http://schemas.openxmlformats.org/officeDocument/2006/relationships/image" Target="../media/image28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jpg"/><Relationship Id="rId4" Type="http://schemas.openxmlformats.org/officeDocument/2006/relationships/image" Target="../media/image4.png"/><Relationship Id="rId9" Type="http://schemas.openxmlformats.org/officeDocument/2006/relationships/hyperlink" Target="https://es.slideshare.net/marketing650234" TargetMode="External"/><Relationship Id="rId15" Type="http://schemas.openxmlformats.org/officeDocument/2006/relationships/hyperlink" Target="https://www.youtube.com/@solteinodoomexico" TargetMode="External"/><Relationship Id="rId14" Type="http://schemas.openxmlformats.org/officeDocument/2006/relationships/image" Target="../media/image18.png"/><Relationship Id="rId17" Type="http://schemas.openxmlformats.org/officeDocument/2006/relationships/hyperlink" Target="https://soltein.mx" TargetMode="External"/><Relationship Id="rId16" Type="http://schemas.openxmlformats.org/officeDocument/2006/relationships/image" Target="../media/image22.png"/><Relationship Id="rId5" Type="http://schemas.openxmlformats.org/officeDocument/2006/relationships/hyperlink" Target="https://www.instagram.com/solteinmx?igsh=MWZkMTl2NmF1bHl4MQ==" TargetMode="External"/><Relationship Id="rId19" Type="http://schemas.openxmlformats.org/officeDocument/2006/relationships/image" Target="../media/image20.png"/><Relationship Id="rId6" Type="http://schemas.openxmlformats.org/officeDocument/2006/relationships/image" Target="../media/image30.png"/><Relationship Id="rId18" Type="http://schemas.openxmlformats.org/officeDocument/2006/relationships/image" Target="../media/image29.png"/><Relationship Id="rId7" Type="http://schemas.openxmlformats.org/officeDocument/2006/relationships/hyperlink" Target="https://www.facebook.com/soltein.mx" TargetMode="External"/><Relationship Id="rId8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2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4294967295" type="ctrTitle"/>
          </p:nvPr>
        </p:nvSpPr>
        <p:spPr>
          <a:xfrm>
            <a:off x="3697800" y="1476575"/>
            <a:ext cx="3868500" cy="64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2400">
                <a:solidFill>
                  <a:srgbClr val="001440"/>
                </a:solidFill>
                <a:latin typeface="Montserrat"/>
                <a:ea typeface="Montserrat"/>
                <a:cs typeface="Montserrat"/>
                <a:sym typeface="Montserrat"/>
              </a:rPr>
              <a:t>Consultoría de conocimientos</a:t>
            </a:r>
            <a:endParaRPr b="1" sz="2400">
              <a:solidFill>
                <a:srgbClr val="00144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00144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12"/>
          <p:cNvSpPr txBox="1"/>
          <p:nvPr>
            <p:ph idx="4294967295" type="subTitle"/>
          </p:nvPr>
        </p:nvSpPr>
        <p:spPr>
          <a:xfrm>
            <a:off x="3697800" y="2622625"/>
            <a:ext cx="3727800" cy="45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s">
                <a:solidFill>
                  <a:srgbClr val="001440"/>
                </a:solidFill>
                <a:latin typeface="Montserrat"/>
                <a:ea typeface="Montserrat"/>
                <a:cs typeface="Montserrat"/>
                <a:sym typeface="Montserrat"/>
              </a:rPr>
              <a:t>Adquisiciones</a:t>
            </a:r>
            <a:endParaRPr sz="1800">
              <a:solidFill>
                <a:srgbClr val="00144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" name="Google Shape;61;p12"/>
          <p:cNvSpPr txBox="1"/>
          <p:nvPr>
            <p:ph idx="4294967295" type="ctrTitle"/>
          </p:nvPr>
        </p:nvSpPr>
        <p:spPr>
          <a:xfrm>
            <a:off x="3697800" y="2220150"/>
            <a:ext cx="3727800" cy="3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>
                <a:solidFill>
                  <a:srgbClr val="00144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https://cursosodoo.soltein.mx/</a:t>
            </a:r>
            <a:endParaRPr sz="1800">
              <a:solidFill>
                <a:srgbClr val="00144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144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2" name="Google Shape;62;p12"/>
          <p:cNvSpPr txBox="1"/>
          <p:nvPr>
            <p:ph idx="4294967295" type="ctrTitle"/>
          </p:nvPr>
        </p:nvSpPr>
        <p:spPr>
          <a:xfrm>
            <a:off x="3697900" y="3577575"/>
            <a:ext cx="3868500" cy="99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00144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Elaborado por: </a:t>
            </a:r>
            <a:endParaRPr sz="1400">
              <a:solidFill>
                <a:srgbClr val="00144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400">
                <a:solidFill>
                  <a:srgbClr val="001440"/>
                </a:solidFill>
                <a:latin typeface="Montserrat"/>
                <a:ea typeface="Montserrat"/>
                <a:cs typeface="Montserrat"/>
                <a:sym typeface="Montserrat"/>
              </a:rPr>
              <a:t>Lic. Christian Román Uribe Llamas</a:t>
            </a:r>
            <a:endParaRPr b="1" sz="1400">
              <a:solidFill>
                <a:srgbClr val="00144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00144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Fecha: </a:t>
            </a:r>
            <a:endParaRPr sz="1400">
              <a:solidFill>
                <a:srgbClr val="00144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400">
                <a:solidFill>
                  <a:srgbClr val="001440"/>
                </a:solidFill>
                <a:latin typeface="Montserrat"/>
                <a:ea typeface="Montserrat"/>
                <a:cs typeface="Montserrat"/>
                <a:sym typeface="Montserrat"/>
              </a:rPr>
              <a:t>20</a:t>
            </a:r>
            <a:r>
              <a:rPr b="1" lang="es" sz="1400">
                <a:solidFill>
                  <a:srgbClr val="001440"/>
                </a:solidFill>
                <a:latin typeface="Montserrat"/>
                <a:ea typeface="Montserrat"/>
                <a:cs typeface="Montserrat"/>
                <a:sym typeface="Montserrat"/>
              </a:rPr>
              <a:t>/Febrero/2025</a:t>
            </a:r>
            <a:endParaRPr sz="1800">
              <a:solidFill>
                <a:srgbClr val="00144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63" name="Google Shape;63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9175" y="1179000"/>
            <a:ext cx="1895725" cy="189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/>
          <p:nvPr/>
        </p:nvSpPr>
        <p:spPr>
          <a:xfrm>
            <a:off x="0" y="1078175"/>
            <a:ext cx="2892300" cy="40653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1"/>
          <p:cNvSpPr/>
          <p:nvPr/>
        </p:nvSpPr>
        <p:spPr>
          <a:xfrm>
            <a:off x="2892300" y="1078250"/>
            <a:ext cx="6251700" cy="4065300"/>
          </a:xfrm>
          <a:prstGeom prst="rect">
            <a:avLst/>
          </a:prstGeom>
          <a:solidFill>
            <a:srgbClr val="0014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1"/>
          <p:cNvSpPr/>
          <p:nvPr/>
        </p:nvSpPr>
        <p:spPr>
          <a:xfrm>
            <a:off x="8430000" y="0"/>
            <a:ext cx="714000" cy="371700"/>
          </a:xfrm>
          <a:prstGeom prst="rect">
            <a:avLst/>
          </a:prstGeom>
          <a:solidFill>
            <a:srgbClr val="0014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2" name="Google Shape;16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17000" y="664975"/>
            <a:ext cx="539999" cy="1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1"/>
          <p:cNvSpPr txBox="1"/>
          <p:nvPr>
            <p:ph idx="4294967295" type="body"/>
          </p:nvPr>
        </p:nvSpPr>
        <p:spPr>
          <a:xfrm rot="-5400000">
            <a:off x="7903575" y="3615350"/>
            <a:ext cx="1707000" cy="42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Modalidades de compra</a:t>
            </a:r>
            <a:endParaRPr sz="6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s" sz="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20 / febrero / 2025</a:t>
            </a:r>
            <a:endParaRPr sz="6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64" name="Google Shape;164;p21"/>
          <p:cNvSpPr txBox="1"/>
          <p:nvPr>
            <p:ph idx="4294967295" type="title"/>
          </p:nvPr>
        </p:nvSpPr>
        <p:spPr>
          <a:xfrm>
            <a:off x="2892298" y="1078250"/>
            <a:ext cx="7185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Modalidades de compra .</a:t>
            </a:r>
            <a:endParaRPr b="1"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21"/>
          <p:cNvSpPr txBox="1"/>
          <p:nvPr>
            <p:ph idx="4294967295" type="body"/>
          </p:nvPr>
        </p:nvSpPr>
        <p:spPr>
          <a:xfrm>
            <a:off x="2989400" y="2090925"/>
            <a:ext cx="5527500" cy="269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●"/>
            </a:pPr>
            <a:r>
              <a:rPr lang="es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Compra por licitación, conocida también cómo Compra mayor.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●"/>
            </a:pPr>
            <a:r>
              <a:rPr lang="es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Compra directa, conocida también cómo compra menor.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●"/>
            </a:pPr>
            <a:r>
              <a:rPr lang="es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Compra abierta, conocida también cómo convenio marco.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66" name="Google Shape;16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000" y="1834175"/>
            <a:ext cx="2694300" cy="269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/>
          <p:nvPr/>
        </p:nvSpPr>
        <p:spPr>
          <a:xfrm rot="5400000">
            <a:off x="5273300" y="2150"/>
            <a:ext cx="1078200" cy="1071900"/>
          </a:xfrm>
          <a:prstGeom prst="rect">
            <a:avLst/>
          </a:prstGeom>
          <a:solidFill>
            <a:srgbClr val="0014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1440"/>
                </a:solidFill>
              </a:rPr>
              <a:t> </a:t>
            </a:r>
            <a:endParaRPr>
              <a:solidFill>
                <a:srgbClr val="001440"/>
              </a:solidFill>
            </a:endParaRPr>
          </a:p>
        </p:txBody>
      </p:sp>
      <p:sp>
        <p:nvSpPr>
          <p:cNvPr id="172" name="Google Shape;172;p22"/>
          <p:cNvSpPr/>
          <p:nvPr/>
        </p:nvSpPr>
        <p:spPr>
          <a:xfrm>
            <a:off x="0" y="0"/>
            <a:ext cx="1071900" cy="371700"/>
          </a:xfrm>
          <a:prstGeom prst="rect">
            <a:avLst/>
          </a:prstGeom>
          <a:solidFill>
            <a:srgbClr val="FF482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4823"/>
              </a:solidFill>
            </a:endParaRPr>
          </a:p>
        </p:txBody>
      </p:sp>
      <p:sp>
        <p:nvSpPr>
          <p:cNvPr id="173" name="Google Shape;173;p22"/>
          <p:cNvSpPr/>
          <p:nvPr/>
        </p:nvSpPr>
        <p:spPr>
          <a:xfrm rot="5400000">
            <a:off x="5273300" y="1185738"/>
            <a:ext cx="1078200" cy="1071900"/>
          </a:xfrm>
          <a:prstGeom prst="rect">
            <a:avLst/>
          </a:prstGeom>
          <a:solidFill>
            <a:srgbClr val="0014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1440"/>
              </a:solidFill>
            </a:endParaRPr>
          </a:p>
        </p:txBody>
      </p:sp>
      <p:pic>
        <p:nvPicPr>
          <p:cNvPr id="174" name="Google Shape;17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950" y="664975"/>
            <a:ext cx="539999" cy="1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2"/>
          <p:cNvSpPr txBox="1"/>
          <p:nvPr>
            <p:ph idx="4294967295" type="body"/>
          </p:nvPr>
        </p:nvSpPr>
        <p:spPr>
          <a:xfrm rot="-5400000">
            <a:off x="-496500" y="3615350"/>
            <a:ext cx="1707000" cy="42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600">
                <a:solidFill>
                  <a:srgbClr val="00144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20 </a:t>
            </a:r>
            <a:r>
              <a:rPr lang="es" sz="600">
                <a:solidFill>
                  <a:srgbClr val="00144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/ febrero  / 2025</a:t>
            </a:r>
            <a:endParaRPr sz="600">
              <a:solidFill>
                <a:srgbClr val="00144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 sz="600">
              <a:solidFill>
                <a:srgbClr val="00144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76" name="Google Shape;176;p22"/>
          <p:cNvSpPr txBox="1"/>
          <p:nvPr>
            <p:ph idx="4294967295" type="title"/>
          </p:nvPr>
        </p:nvSpPr>
        <p:spPr>
          <a:xfrm>
            <a:off x="1176899" y="163850"/>
            <a:ext cx="3395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Requisición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22"/>
          <p:cNvSpPr txBox="1"/>
          <p:nvPr>
            <p:ph idx="4294967295" type="body"/>
          </p:nvPr>
        </p:nvSpPr>
        <p:spPr>
          <a:xfrm>
            <a:off x="1271625" y="784975"/>
            <a:ext cx="2706000" cy="245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s" sz="1100">
                <a:latin typeface="Montserrat"/>
                <a:ea typeface="Montserrat"/>
                <a:cs typeface="Montserrat"/>
                <a:sym typeface="Montserrat"/>
              </a:rPr>
              <a:t>También conocida cómo solicitud de aprovisionamiento, es el documento formal en donde un ente expresa su necesidad de compra al área </a:t>
            </a:r>
            <a:r>
              <a:rPr lang="es" sz="1100">
                <a:latin typeface="Montserrat"/>
                <a:ea typeface="Montserrat"/>
                <a:cs typeface="Montserrat"/>
                <a:sym typeface="Montserrat"/>
              </a:rPr>
              <a:t>administrativa</a:t>
            </a:r>
            <a:r>
              <a:rPr lang="es" sz="11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100"/>
          </a:p>
        </p:txBody>
      </p:sp>
      <p:sp>
        <p:nvSpPr>
          <p:cNvPr id="178" name="Google Shape;178;p22"/>
          <p:cNvSpPr txBox="1"/>
          <p:nvPr>
            <p:ph idx="4294967295" type="title"/>
          </p:nvPr>
        </p:nvSpPr>
        <p:spPr>
          <a:xfrm>
            <a:off x="6400575" y="10975"/>
            <a:ext cx="2706000" cy="39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Estudio de Mercado</a:t>
            </a:r>
            <a:endParaRPr b="1"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9" name="Google Shape;179;p22"/>
          <p:cNvSpPr txBox="1"/>
          <p:nvPr>
            <p:ph idx="4294967295" type="body"/>
          </p:nvPr>
        </p:nvSpPr>
        <p:spPr>
          <a:xfrm>
            <a:off x="6400575" y="362700"/>
            <a:ext cx="2163900" cy="85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s" sz="1000">
                <a:solidFill>
                  <a:srgbClr val="001440"/>
                </a:solidFill>
                <a:latin typeface="Montserrat"/>
                <a:ea typeface="Montserrat"/>
                <a:cs typeface="Montserrat"/>
                <a:sym typeface="Montserrat"/>
              </a:rPr>
              <a:t>Por lo menos 3 cotizaciones realizadas por proveedores del rubro.</a:t>
            </a:r>
            <a:endParaRPr sz="1000">
              <a:solidFill>
                <a:srgbClr val="001440"/>
              </a:solidFill>
            </a:endParaRPr>
          </a:p>
        </p:txBody>
      </p:sp>
      <p:sp>
        <p:nvSpPr>
          <p:cNvPr id="180" name="Google Shape;180;p22"/>
          <p:cNvSpPr txBox="1"/>
          <p:nvPr>
            <p:ph idx="4294967295" type="title"/>
          </p:nvPr>
        </p:nvSpPr>
        <p:spPr>
          <a:xfrm>
            <a:off x="5352650" y="99175"/>
            <a:ext cx="1071900" cy="850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4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01.</a:t>
            </a:r>
            <a:endParaRPr b="1" sz="4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p22"/>
          <p:cNvSpPr txBox="1"/>
          <p:nvPr>
            <p:ph idx="4294967295" type="title"/>
          </p:nvPr>
        </p:nvSpPr>
        <p:spPr>
          <a:xfrm>
            <a:off x="5302600" y="1220400"/>
            <a:ext cx="1173000" cy="850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4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02.</a:t>
            </a:r>
            <a:endParaRPr b="1" sz="4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2" name="Google Shape;182;p22"/>
          <p:cNvSpPr txBox="1"/>
          <p:nvPr>
            <p:ph idx="4294967295" type="title"/>
          </p:nvPr>
        </p:nvSpPr>
        <p:spPr>
          <a:xfrm>
            <a:off x="6476775" y="1158825"/>
            <a:ext cx="2586900" cy="39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Objeto del gasto</a:t>
            </a:r>
            <a:endParaRPr b="1"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3" name="Google Shape;183;p22"/>
          <p:cNvSpPr txBox="1"/>
          <p:nvPr>
            <p:ph idx="4294967295" type="body"/>
          </p:nvPr>
        </p:nvSpPr>
        <p:spPr>
          <a:xfrm>
            <a:off x="6476775" y="1434350"/>
            <a:ext cx="2163900" cy="85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s" sz="1000">
                <a:solidFill>
                  <a:srgbClr val="001440"/>
                </a:solidFill>
                <a:latin typeface="Montserrat"/>
                <a:ea typeface="Montserrat"/>
                <a:cs typeface="Montserrat"/>
                <a:sym typeface="Montserrat"/>
              </a:rPr>
              <a:t>Determina los productos que se van a poder comprar.</a:t>
            </a:r>
            <a:endParaRPr sz="1000">
              <a:solidFill>
                <a:srgbClr val="001440"/>
              </a:solidFill>
            </a:endParaRPr>
          </a:p>
        </p:txBody>
      </p:sp>
      <p:sp>
        <p:nvSpPr>
          <p:cNvPr id="184" name="Google Shape;184;p22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2"/>
          <p:cNvSpPr/>
          <p:nvPr/>
        </p:nvSpPr>
        <p:spPr>
          <a:xfrm rot="5400000">
            <a:off x="5273300" y="2404938"/>
            <a:ext cx="1078200" cy="1071900"/>
          </a:xfrm>
          <a:prstGeom prst="rect">
            <a:avLst/>
          </a:prstGeom>
          <a:solidFill>
            <a:srgbClr val="0014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1440"/>
              </a:solidFill>
            </a:endParaRPr>
          </a:p>
        </p:txBody>
      </p:sp>
      <p:sp>
        <p:nvSpPr>
          <p:cNvPr id="186" name="Google Shape;186;p22"/>
          <p:cNvSpPr txBox="1"/>
          <p:nvPr>
            <p:ph idx="4294967295" type="title"/>
          </p:nvPr>
        </p:nvSpPr>
        <p:spPr>
          <a:xfrm>
            <a:off x="5302600" y="2439600"/>
            <a:ext cx="1173000" cy="850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4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03.</a:t>
            </a:r>
            <a:endParaRPr b="1" sz="4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" name="Google Shape;187;p22"/>
          <p:cNvSpPr txBox="1"/>
          <p:nvPr>
            <p:ph idx="4294967295" type="title"/>
          </p:nvPr>
        </p:nvSpPr>
        <p:spPr>
          <a:xfrm>
            <a:off x="6476775" y="2301825"/>
            <a:ext cx="2706000" cy="39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Fuente de financiamiento</a:t>
            </a:r>
            <a:endParaRPr b="1"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8" name="Google Shape;188;p22"/>
          <p:cNvSpPr txBox="1"/>
          <p:nvPr>
            <p:ph idx="4294967295" type="body"/>
          </p:nvPr>
        </p:nvSpPr>
        <p:spPr>
          <a:xfrm>
            <a:off x="6476775" y="2882150"/>
            <a:ext cx="2163900" cy="85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s" sz="1000">
                <a:solidFill>
                  <a:srgbClr val="001440"/>
                </a:solidFill>
                <a:latin typeface="Montserrat"/>
                <a:ea typeface="Montserrat"/>
                <a:cs typeface="Montserrat"/>
                <a:sym typeface="Montserrat"/>
              </a:rPr>
              <a:t>Ligada al tipo de recurso que se utilizará en la compra, ya sea Estatal o Federal.</a:t>
            </a:r>
            <a:endParaRPr sz="1000">
              <a:solidFill>
                <a:srgbClr val="001440"/>
              </a:solidFill>
            </a:endParaRPr>
          </a:p>
        </p:txBody>
      </p:sp>
      <p:sp>
        <p:nvSpPr>
          <p:cNvPr id="189" name="Google Shape;189;p22"/>
          <p:cNvSpPr/>
          <p:nvPr/>
        </p:nvSpPr>
        <p:spPr>
          <a:xfrm rot="5400000">
            <a:off x="5273300" y="3700338"/>
            <a:ext cx="1078200" cy="1071900"/>
          </a:xfrm>
          <a:prstGeom prst="rect">
            <a:avLst/>
          </a:prstGeom>
          <a:solidFill>
            <a:srgbClr val="0014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1440"/>
              </a:solidFill>
            </a:endParaRPr>
          </a:p>
        </p:txBody>
      </p:sp>
      <p:sp>
        <p:nvSpPr>
          <p:cNvPr id="190" name="Google Shape;190;p22"/>
          <p:cNvSpPr txBox="1"/>
          <p:nvPr>
            <p:ph idx="4294967295" type="title"/>
          </p:nvPr>
        </p:nvSpPr>
        <p:spPr>
          <a:xfrm>
            <a:off x="4997800" y="3735000"/>
            <a:ext cx="1768200" cy="850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4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04.</a:t>
            </a:r>
            <a:endParaRPr b="1" sz="4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1" name="Google Shape;191;p22"/>
          <p:cNvSpPr txBox="1"/>
          <p:nvPr>
            <p:ph idx="4294967295" type="title"/>
          </p:nvPr>
        </p:nvSpPr>
        <p:spPr>
          <a:xfrm>
            <a:off x="6476775" y="3673425"/>
            <a:ext cx="2586900" cy="39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Clave presupuestal</a:t>
            </a:r>
            <a:endParaRPr b="1"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Google Shape;192;p22"/>
          <p:cNvSpPr txBox="1"/>
          <p:nvPr>
            <p:ph idx="4294967295" type="body"/>
          </p:nvPr>
        </p:nvSpPr>
        <p:spPr>
          <a:xfrm>
            <a:off x="6476775" y="4025150"/>
            <a:ext cx="2163900" cy="85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s" sz="1000">
                <a:solidFill>
                  <a:srgbClr val="001440"/>
                </a:solidFill>
                <a:latin typeface="Montserrat"/>
                <a:ea typeface="Montserrat"/>
                <a:cs typeface="Montserrat"/>
                <a:sym typeface="Montserrat"/>
              </a:rPr>
              <a:t>También conocido cómo sello presupuestal, sirve para determinar o etiquetar un gasto en concreto.</a:t>
            </a:r>
            <a:endParaRPr sz="1000">
              <a:solidFill>
                <a:srgbClr val="001440"/>
              </a:solidFill>
            </a:endParaRPr>
          </a:p>
        </p:txBody>
      </p:sp>
      <p:pic>
        <p:nvPicPr>
          <p:cNvPr id="193" name="Google Shape;19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2375" y="2081757"/>
            <a:ext cx="2451000" cy="245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3"/>
          <p:cNvSpPr/>
          <p:nvPr/>
        </p:nvSpPr>
        <p:spPr>
          <a:xfrm rot="5400000">
            <a:off x="3689600" y="-280800"/>
            <a:ext cx="2520900" cy="7380900"/>
          </a:xfrm>
          <a:prstGeom prst="rect">
            <a:avLst/>
          </a:prstGeom>
          <a:solidFill>
            <a:srgbClr val="0014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3"/>
          <p:cNvSpPr/>
          <p:nvPr/>
        </p:nvSpPr>
        <p:spPr>
          <a:xfrm>
            <a:off x="0" y="1078250"/>
            <a:ext cx="714000" cy="4065300"/>
          </a:xfrm>
          <a:prstGeom prst="rect">
            <a:avLst/>
          </a:prstGeom>
          <a:solidFill>
            <a:srgbClr val="0014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3"/>
          <p:cNvSpPr/>
          <p:nvPr/>
        </p:nvSpPr>
        <p:spPr>
          <a:xfrm>
            <a:off x="0" y="0"/>
            <a:ext cx="714000" cy="371700"/>
          </a:xfrm>
          <a:prstGeom prst="rect">
            <a:avLst/>
          </a:prstGeom>
          <a:solidFill>
            <a:srgbClr val="0014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1" name="Google Shape;20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850" y="528950"/>
            <a:ext cx="396000" cy="392041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3"/>
          <p:cNvSpPr txBox="1"/>
          <p:nvPr>
            <p:ph idx="4294967295" type="body"/>
          </p:nvPr>
        </p:nvSpPr>
        <p:spPr>
          <a:xfrm rot="-5400000">
            <a:off x="-496500" y="3615350"/>
            <a:ext cx="1707000" cy="42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Licitación</a:t>
            </a:r>
            <a:endParaRPr sz="6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s" sz="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20</a:t>
            </a:r>
            <a:r>
              <a:rPr lang="es" sz="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/ Febrero / 2025</a:t>
            </a:r>
            <a:endParaRPr sz="6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03" name="Google Shape;203;p23"/>
          <p:cNvSpPr txBox="1"/>
          <p:nvPr>
            <p:ph idx="4294967295" type="title"/>
          </p:nvPr>
        </p:nvSpPr>
        <p:spPr>
          <a:xfrm>
            <a:off x="1405498" y="544850"/>
            <a:ext cx="7185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Título</a:t>
            </a:r>
            <a:endParaRPr b="1"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4" name="Google Shape;204;p23"/>
          <p:cNvSpPr txBox="1"/>
          <p:nvPr>
            <p:ph idx="4294967295" type="body"/>
          </p:nvPr>
        </p:nvSpPr>
        <p:spPr>
          <a:xfrm>
            <a:off x="3658496" y="2898375"/>
            <a:ext cx="1960800" cy="145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Participan proveedores de cualquier parte de la república.</a:t>
            </a:r>
            <a:endParaRPr sz="1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" name="Google Shape;205;p23"/>
          <p:cNvSpPr txBox="1"/>
          <p:nvPr>
            <p:ph idx="4294967295" type="title"/>
          </p:nvPr>
        </p:nvSpPr>
        <p:spPr>
          <a:xfrm>
            <a:off x="1585725" y="2149200"/>
            <a:ext cx="1193400" cy="39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Local</a:t>
            </a:r>
            <a:endParaRPr b="1"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6" name="Google Shape;206;p23"/>
          <p:cNvSpPr txBox="1"/>
          <p:nvPr>
            <p:ph idx="4294967295" type="body"/>
          </p:nvPr>
        </p:nvSpPr>
        <p:spPr>
          <a:xfrm>
            <a:off x="1319946" y="2872650"/>
            <a:ext cx="1655100" cy="145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Sólo participan proveedores con domicilio fiscal en el estado que se licita.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07" name="Google Shape;207;p23"/>
          <p:cNvCxnSpPr/>
          <p:nvPr/>
        </p:nvCxnSpPr>
        <p:spPr>
          <a:xfrm flipH="1">
            <a:off x="3145075" y="2151350"/>
            <a:ext cx="14100" cy="2480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8" name="Google Shape;208;p23"/>
          <p:cNvSpPr txBox="1"/>
          <p:nvPr>
            <p:ph idx="4294967295" type="title"/>
          </p:nvPr>
        </p:nvSpPr>
        <p:spPr>
          <a:xfrm>
            <a:off x="1259600" y="371700"/>
            <a:ext cx="5058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Licitación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9" name="Google Shape;209;p23"/>
          <p:cNvSpPr txBox="1"/>
          <p:nvPr>
            <p:ph idx="4294967295" type="body"/>
          </p:nvPr>
        </p:nvSpPr>
        <p:spPr>
          <a:xfrm>
            <a:off x="1259600" y="982500"/>
            <a:ext cx="3397200" cy="103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s" sz="1100">
                <a:solidFill>
                  <a:schemeClr val="dk1"/>
                </a:solidFill>
              </a:rPr>
              <a:t>El proceso jurídico, administrativo que convoca a los proveedores, a participar de manera </a:t>
            </a:r>
            <a:r>
              <a:rPr lang="es" sz="1100">
                <a:solidFill>
                  <a:schemeClr val="dk1"/>
                </a:solidFill>
              </a:rPr>
              <a:t>transparente</a:t>
            </a:r>
            <a:r>
              <a:rPr lang="es" sz="1100">
                <a:solidFill>
                  <a:schemeClr val="dk1"/>
                </a:solidFill>
              </a:rPr>
              <a:t> y equitativa.</a:t>
            </a:r>
            <a:endParaRPr sz="1100"/>
          </a:p>
        </p:txBody>
      </p:sp>
      <p:sp>
        <p:nvSpPr>
          <p:cNvPr id="210" name="Google Shape;210;p23"/>
          <p:cNvSpPr txBox="1"/>
          <p:nvPr/>
        </p:nvSpPr>
        <p:spPr>
          <a:xfrm>
            <a:off x="3744450" y="2149200"/>
            <a:ext cx="1655100" cy="7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Nacional </a:t>
            </a:r>
            <a:endParaRPr b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11" name="Google Shape;211;p23"/>
          <p:cNvCxnSpPr/>
          <p:nvPr/>
        </p:nvCxnSpPr>
        <p:spPr>
          <a:xfrm flipH="1">
            <a:off x="6281525" y="2151350"/>
            <a:ext cx="14100" cy="2480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2" name="Google Shape;212;p23"/>
          <p:cNvSpPr txBox="1"/>
          <p:nvPr/>
        </p:nvSpPr>
        <p:spPr>
          <a:xfrm>
            <a:off x="6334350" y="2225400"/>
            <a:ext cx="21801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Internacional</a:t>
            </a:r>
            <a:r>
              <a:rPr b="1" lang="es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3" name="Google Shape;213;p23"/>
          <p:cNvSpPr txBox="1"/>
          <p:nvPr>
            <p:ph idx="4294967295" type="body"/>
          </p:nvPr>
        </p:nvSpPr>
        <p:spPr>
          <a:xfrm>
            <a:off x="6477896" y="2898375"/>
            <a:ext cx="1960800" cy="145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Participan proveedores también del extranjero.</a:t>
            </a:r>
            <a:endParaRPr sz="1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4" name="Google Shape;21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97125" y="204775"/>
            <a:ext cx="1830350" cy="183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4"/>
          <p:cNvSpPr/>
          <p:nvPr/>
        </p:nvSpPr>
        <p:spPr>
          <a:xfrm>
            <a:off x="0" y="0"/>
            <a:ext cx="1071900" cy="371700"/>
          </a:xfrm>
          <a:prstGeom prst="rect">
            <a:avLst/>
          </a:prstGeom>
          <a:solidFill>
            <a:srgbClr val="FF482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4823"/>
              </a:solidFill>
            </a:endParaRPr>
          </a:p>
        </p:txBody>
      </p:sp>
      <p:sp>
        <p:nvSpPr>
          <p:cNvPr id="220" name="Google Shape;220;p24"/>
          <p:cNvSpPr/>
          <p:nvPr/>
        </p:nvSpPr>
        <p:spPr>
          <a:xfrm rot="5400000">
            <a:off x="1068750" y="2341663"/>
            <a:ext cx="1078200" cy="1071900"/>
          </a:xfrm>
          <a:prstGeom prst="rect">
            <a:avLst/>
          </a:prstGeom>
          <a:solidFill>
            <a:srgbClr val="0014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1440"/>
              </a:solidFill>
            </a:endParaRPr>
          </a:p>
        </p:txBody>
      </p:sp>
      <p:sp>
        <p:nvSpPr>
          <p:cNvPr id="221" name="Google Shape;221;p24"/>
          <p:cNvSpPr/>
          <p:nvPr/>
        </p:nvSpPr>
        <p:spPr>
          <a:xfrm rot="5400000">
            <a:off x="3042575" y="2341675"/>
            <a:ext cx="1078200" cy="1071900"/>
          </a:xfrm>
          <a:prstGeom prst="rect">
            <a:avLst/>
          </a:prstGeom>
          <a:noFill/>
          <a:ln cap="flat" cmpd="sng" w="9525">
            <a:solidFill>
              <a:srgbClr val="0014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1440"/>
              </a:solidFill>
            </a:endParaRPr>
          </a:p>
        </p:txBody>
      </p:sp>
      <p:pic>
        <p:nvPicPr>
          <p:cNvPr id="222" name="Google Shape;22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950" y="664975"/>
            <a:ext cx="539999" cy="1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4"/>
          <p:cNvSpPr txBox="1"/>
          <p:nvPr>
            <p:ph idx="4294967295" type="body"/>
          </p:nvPr>
        </p:nvSpPr>
        <p:spPr>
          <a:xfrm rot="-5400000">
            <a:off x="-496500" y="3615350"/>
            <a:ext cx="1707000" cy="42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600">
                <a:solidFill>
                  <a:srgbClr val="00144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Adjudicación</a:t>
            </a:r>
            <a:endParaRPr sz="600">
              <a:solidFill>
                <a:srgbClr val="00144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s" sz="600">
                <a:solidFill>
                  <a:srgbClr val="00144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20 / febrero / 2025</a:t>
            </a:r>
            <a:endParaRPr sz="600">
              <a:solidFill>
                <a:srgbClr val="00144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 sz="600">
              <a:solidFill>
                <a:srgbClr val="00144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24" name="Google Shape;224;p24"/>
          <p:cNvSpPr txBox="1"/>
          <p:nvPr>
            <p:ph idx="4294967295" type="title"/>
          </p:nvPr>
        </p:nvSpPr>
        <p:spPr>
          <a:xfrm>
            <a:off x="1405498" y="544850"/>
            <a:ext cx="71850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4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01.</a:t>
            </a:r>
            <a:endParaRPr b="1" sz="4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5" name="Google Shape;225;p24"/>
          <p:cNvSpPr txBox="1"/>
          <p:nvPr>
            <p:ph idx="4294967295" type="title"/>
          </p:nvPr>
        </p:nvSpPr>
        <p:spPr>
          <a:xfrm>
            <a:off x="3004725" y="2452525"/>
            <a:ext cx="1173000" cy="850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4800">
                <a:solidFill>
                  <a:srgbClr val="001440"/>
                </a:solidFill>
                <a:latin typeface="Montserrat"/>
                <a:ea typeface="Montserrat"/>
                <a:cs typeface="Montserrat"/>
                <a:sym typeface="Montserrat"/>
              </a:rPr>
              <a:t>02.</a:t>
            </a:r>
            <a:endParaRPr b="1" sz="4800">
              <a:solidFill>
                <a:srgbClr val="00144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6" name="Google Shape;226;p24"/>
          <p:cNvSpPr txBox="1"/>
          <p:nvPr>
            <p:ph idx="4294967295" type="title"/>
          </p:nvPr>
        </p:nvSpPr>
        <p:spPr>
          <a:xfrm>
            <a:off x="1037550" y="3603188"/>
            <a:ext cx="1224000" cy="39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Total</a:t>
            </a:r>
            <a:endParaRPr b="1"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7" name="Google Shape;227;p24"/>
          <p:cNvSpPr txBox="1"/>
          <p:nvPr>
            <p:ph idx="4294967295" type="body"/>
          </p:nvPr>
        </p:nvSpPr>
        <p:spPr>
          <a:xfrm>
            <a:off x="721250" y="4031125"/>
            <a:ext cx="1799400" cy="99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s" sz="900">
                <a:solidFill>
                  <a:srgbClr val="001440"/>
                </a:solidFill>
                <a:latin typeface="Montserrat"/>
                <a:ea typeface="Montserrat"/>
                <a:cs typeface="Montserrat"/>
                <a:sym typeface="Montserrat"/>
              </a:rPr>
              <a:t>Totalidad de la licitación a un sólo proveedor. </a:t>
            </a:r>
            <a:endParaRPr sz="900">
              <a:solidFill>
                <a:srgbClr val="001440"/>
              </a:solidFill>
            </a:endParaRPr>
          </a:p>
        </p:txBody>
      </p:sp>
      <p:sp>
        <p:nvSpPr>
          <p:cNvPr id="228" name="Google Shape;228;p24"/>
          <p:cNvSpPr txBox="1"/>
          <p:nvPr>
            <p:ph idx="4294967295" type="title"/>
          </p:nvPr>
        </p:nvSpPr>
        <p:spPr>
          <a:xfrm>
            <a:off x="2974188" y="3603200"/>
            <a:ext cx="1421700" cy="39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Parcial</a:t>
            </a:r>
            <a:endParaRPr b="1"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9" name="Google Shape;229;p24"/>
          <p:cNvSpPr txBox="1"/>
          <p:nvPr>
            <p:ph idx="4294967295" type="body"/>
          </p:nvPr>
        </p:nvSpPr>
        <p:spPr>
          <a:xfrm>
            <a:off x="2691525" y="4031125"/>
            <a:ext cx="1799400" cy="121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900">
                <a:solidFill>
                  <a:srgbClr val="001440"/>
                </a:solidFill>
                <a:latin typeface="Montserrat"/>
                <a:ea typeface="Montserrat"/>
                <a:cs typeface="Montserrat"/>
                <a:sym typeface="Montserrat"/>
              </a:rPr>
              <a:t>Abastecimiento </a:t>
            </a:r>
            <a:r>
              <a:rPr lang="es" sz="900">
                <a:solidFill>
                  <a:srgbClr val="001440"/>
                </a:solidFill>
                <a:latin typeface="Montserrat"/>
                <a:ea typeface="Montserrat"/>
                <a:cs typeface="Montserrat"/>
                <a:sym typeface="Montserrat"/>
              </a:rPr>
              <a:t>simultáneo</a:t>
            </a:r>
            <a:r>
              <a:rPr lang="es" sz="900">
                <a:solidFill>
                  <a:srgbClr val="001440"/>
                </a:solidFill>
                <a:latin typeface="Montserrat"/>
                <a:ea typeface="Montserrat"/>
                <a:cs typeface="Montserrat"/>
                <a:sym typeface="Montserrat"/>
              </a:rPr>
              <a:t>. Ciertas partidas de la licitación a un proveedor y otras partidas a otro.</a:t>
            </a:r>
            <a:endParaRPr sz="900">
              <a:solidFill>
                <a:srgbClr val="00144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800">
              <a:solidFill>
                <a:srgbClr val="00144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0" name="Google Shape;230;p24"/>
          <p:cNvSpPr txBox="1"/>
          <p:nvPr>
            <p:ph idx="4294967295" type="title"/>
          </p:nvPr>
        </p:nvSpPr>
        <p:spPr>
          <a:xfrm>
            <a:off x="5189225" y="870900"/>
            <a:ext cx="3408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Adjudicación o fallo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1" name="Google Shape;231;p24"/>
          <p:cNvSpPr txBox="1"/>
          <p:nvPr/>
        </p:nvSpPr>
        <p:spPr>
          <a:xfrm>
            <a:off x="1069438" y="2452525"/>
            <a:ext cx="1173000" cy="8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4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01.</a:t>
            </a:r>
            <a:endParaRPr b="1" sz="4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2" name="Google Shape;23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8750" y="202775"/>
            <a:ext cx="1949275" cy="194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5"/>
          <p:cNvSpPr/>
          <p:nvPr/>
        </p:nvSpPr>
        <p:spPr>
          <a:xfrm>
            <a:off x="0" y="1078175"/>
            <a:ext cx="2892300" cy="40653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5"/>
          <p:cNvSpPr/>
          <p:nvPr/>
        </p:nvSpPr>
        <p:spPr>
          <a:xfrm>
            <a:off x="2892300" y="1078250"/>
            <a:ext cx="6251700" cy="4065300"/>
          </a:xfrm>
          <a:prstGeom prst="rect">
            <a:avLst/>
          </a:prstGeom>
          <a:solidFill>
            <a:srgbClr val="0014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5"/>
          <p:cNvSpPr/>
          <p:nvPr/>
        </p:nvSpPr>
        <p:spPr>
          <a:xfrm>
            <a:off x="8430000" y="0"/>
            <a:ext cx="714000" cy="371700"/>
          </a:xfrm>
          <a:prstGeom prst="rect">
            <a:avLst/>
          </a:prstGeom>
          <a:solidFill>
            <a:srgbClr val="0014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0" name="Google Shape;24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17000" y="664975"/>
            <a:ext cx="539999" cy="1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5"/>
          <p:cNvSpPr txBox="1"/>
          <p:nvPr>
            <p:ph idx="4294967295" type="body"/>
          </p:nvPr>
        </p:nvSpPr>
        <p:spPr>
          <a:xfrm rot="-5400000">
            <a:off x="7903575" y="3615350"/>
            <a:ext cx="1707000" cy="42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Orden de compra</a:t>
            </a:r>
            <a:endParaRPr sz="6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s" sz="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20 / febrero / 2025</a:t>
            </a:r>
            <a:endParaRPr sz="6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42" name="Google Shape;242;p25"/>
          <p:cNvSpPr txBox="1"/>
          <p:nvPr>
            <p:ph idx="4294967295" type="title"/>
          </p:nvPr>
        </p:nvSpPr>
        <p:spPr>
          <a:xfrm>
            <a:off x="2892298" y="1078250"/>
            <a:ext cx="7185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Orden de compra</a:t>
            </a:r>
            <a:endParaRPr b="1"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3" name="Google Shape;243;p25"/>
          <p:cNvSpPr txBox="1"/>
          <p:nvPr>
            <p:ph idx="4294967295" type="body"/>
          </p:nvPr>
        </p:nvSpPr>
        <p:spPr>
          <a:xfrm>
            <a:off x="2989400" y="2090925"/>
            <a:ext cx="5527500" cy="269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Documento administrativo, que señala el primer momento contable operativo que establece el CONAC, representando la obligación jurídica de </a:t>
            </a:r>
            <a:r>
              <a:rPr lang="es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préstamo</a:t>
            </a:r>
            <a:r>
              <a:rPr lang="es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de servicios entre un ente y un proveedor.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44" name="Google Shape;24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525" y="1412275"/>
            <a:ext cx="2559250" cy="255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" y="4051973"/>
            <a:ext cx="1091500" cy="1091525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6"/>
          <p:cNvSpPr/>
          <p:nvPr/>
        </p:nvSpPr>
        <p:spPr>
          <a:xfrm rot="5400000">
            <a:off x="2298725" y="467525"/>
            <a:ext cx="2377500" cy="4806900"/>
          </a:xfrm>
          <a:prstGeom prst="rect">
            <a:avLst/>
          </a:prstGeom>
          <a:solidFill>
            <a:srgbClr val="FF482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6"/>
          <p:cNvSpPr/>
          <p:nvPr/>
        </p:nvSpPr>
        <p:spPr>
          <a:xfrm rot="5400000">
            <a:off x="6991475" y="-492025"/>
            <a:ext cx="1073700" cy="3289500"/>
          </a:xfrm>
          <a:prstGeom prst="rect">
            <a:avLst/>
          </a:prstGeom>
          <a:solidFill>
            <a:srgbClr val="0014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6"/>
          <p:cNvSpPr/>
          <p:nvPr/>
        </p:nvSpPr>
        <p:spPr>
          <a:xfrm rot="5400000">
            <a:off x="-347725" y="250475"/>
            <a:ext cx="1719600" cy="1143900"/>
          </a:xfrm>
          <a:prstGeom prst="rect">
            <a:avLst/>
          </a:prstGeom>
          <a:solidFill>
            <a:srgbClr val="0014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6"/>
          <p:cNvSpPr txBox="1"/>
          <p:nvPr/>
        </p:nvSpPr>
        <p:spPr>
          <a:xfrm>
            <a:off x="5935950" y="731200"/>
            <a:ext cx="2834700" cy="7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UNA EMPRESA</a:t>
            </a:r>
            <a:endParaRPr sz="1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QUE EVOLUCIONA</a:t>
            </a:r>
            <a:endParaRPr b="1" sz="1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4" name="Google Shape;254;p26"/>
          <p:cNvSpPr txBox="1"/>
          <p:nvPr/>
        </p:nvSpPr>
        <p:spPr>
          <a:xfrm>
            <a:off x="5777525" y="2070850"/>
            <a:ext cx="28347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300">
                <a:solidFill>
                  <a:srgbClr val="001440"/>
                </a:solidFill>
                <a:latin typeface="Montserrat"/>
                <a:ea typeface="Montserrat"/>
                <a:cs typeface="Montserrat"/>
                <a:sym typeface="Montserrat"/>
              </a:rPr>
              <a:t>¡Contáctanos hoy para tu</a:t>
            </a:r>
            <a:endParaRPr b="1" sz="1300">
              <a:solidFill>
                <a:srgbClr val="00144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300">
                <a:solidFill>
                  <a:srgbClr val="001440"/>
                </a:solidFill>
                <a:latin typeface="Montserrat"/>
                <a:ea typeface="Montserrat"/>
                <a:cs typeface="Montserrat"/>
                <a:sym typeface="Montserrat"/>
              </a:rPr>
              <a:t>transformación digital!</a:t>
            </a:r>
            <a:endParaRPr b="1" sz="1300">
              <a:solidFill>
                <a:srgbClr val="00144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5" name="Google Shape;255;p26"/>
          <p:cNvSpPr txBox="1"/>
          <p:nvPr/>
        </p:nvSpPr>
        <p:spPr>
          <a:xfrm>
            <a:off x="1502700" y="2848350"/>
            <a:ext cx="2834700" cy="12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300">
                <a:solidFill>
                  <a:srgbClr val="001440"/>
                </a:solidFill>
                <a:latin typeface="Montserrat"/>
                <a:ea typeface="Montserrat"/>
                <a:cs typeface="Montserrat"/>
                <a:sym typeface="Montserrat"/>
              </a:rPr>
              <a:t>M.</a:t>
            </a:r>
            <a:r>
              <a:rPr lang="es" sz="1300">
                <a:solidFill>
                  <a:srgbClr val="001440"/>
                </a:solidFill>
                <a:latin typeface="Montserrat"/>
                <a:ea typeface="Montserrat"/>
                <a:cs typeface="Montserrat"/>
                <a:sym typeface="Montserrat"/>
              </a:rPr>
              <a:t> +52 998 159 5872</a:t>
            </a:r>
            <a:endParaRPr sz="1300">
              <a:solidFill>
                <a:srgbClr val="00144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300">
                <a:solidFill>
                  <a:srgbClr val="001440"/>
                </a:solidFill>
                <a:latin typeface="Montserrat"/>
                <a:ea typeface="Montserrat"/>
                <a:cs typeface="Montserrat"/>
                <a:sym typeface="Montserrat"/>
              </a:rPr>
              <a:t>@.</a:t>
            </a:r>
            <a:r>
              <a:rPr lang="es" sz="1300">
                <a:solidFill>
                  <a:srgbClr val="001440"/>
                </a:solidFill>
                <a:latin typeface="Montserrat"/>
                <a:ea typeface="Montserrat"/>
                <a:cs typeface="Montserrat"/>
                <a:sym typeface="Montserrat"/>
              </a:rPr>
              <a:t> ventas@soltein.mx </a:t>
            </a:r>
            <a:r>
              <a:rPr b="1" lang="es">
                <a:solidFill>
                  <a:srgbClr val="001440"/>
                </a:solidFill>
                <a:latin typeface="Montserrat"/>
                <a:ea typeface="Montserrat"/>
                <a:cs typeface="Montserrat"/>
                <a:sym typeface="Montserrat"/>
              </a:rPr>
              <a:t>serviciosodoo.soltein.mx soltein.mx</a:t>
            </a:r>
            <a:endParaRPr b="1">
              <a:solidFill>
                <a:srgbClr val="00144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144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6" name="Google Shape;25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86525" y="2003575"/>
            <a:ext cx="2327025" cy="52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6" title="soltein-ig.png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25858" y="4275413"/>
            <a:ext cx="390525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6" title="soltein-fb.png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49013" y="4275413"/>
            <a:ext cx="390525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26" title="soltein-sh.png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991125" y="4275413"/>
            <a:ext cx="390525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6" title="soltein-in.png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502703" y="4275413"/>
            <a:ext cx="390525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6" title="soltein-x.png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014280" y="4275413"/>
            <a:ext cx="390525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6" title="soltein-yt.png">
            <a:hlinkClick r:id="rId15"/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037435" y="4275413"/>
            <a:ext cx="390525" cy="390525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26">
            <a:hlinkClick r:id="rId17"/>
          </p:cNvPr>
          <p:cNvSpPr txBox="1"/>
          <p:nvPr/>
        </p:nvSpPr>
        <p:spPr>
          <a:xfrm>
            <a:off x="1486525" y="4583700"/>
            <a:ext cx="43809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000">
                <a:solidFill>
                  <a:srgbClr val="001440"/>
                </a:solidFill>
                <a:latin typeface="Montserrat"/>
                <a:ea typeface="Montserrat"/>
                <a:cs typeface="Montserrat"/>
                <a:sym typeface="Montserrat"/>
              </a:rPr>
              <a:t>síguenos y descubre más información </a:t>
            </a:r>
            <a:r>
              <a:rPr b="1" lang="es" sz="1800">
                <a:solidFill>
                  <a:srgbClr val="001440"/>
                </a:solidFill>
                <a:latin typeface="Montserrat"/>
                <a:ea typeface="Montserrat"/>
                <a:cs typeface="Montserrat"/>
                <a:sym typeface="Montserrat"/>
              </a:rPr>
              <a:t>@solteinmx</a:t>
            </a:r>
            <a:endParaRPr b="1" sz="1800">
              <a:solidFill>
                <a:srgbClr val="00144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64" name="Google Shape;264;p26"/>
          <p:cNvCxnSpPr/>
          <p:nvPr/>
        </p:nvCxnSpPr>
        <p:spPr>
          <a:xfrm rot="10800000">
            <a:off x="1502700" y="2676300"/>
            <a:ext cx="7219800" cy="1200"/>
          </a:xfrm>
          <a:prstGeom prst="straightConnector1">
            <a:avLst/>
          </a:prstGeom>
          <a:noFill/>
          <a:ln cap="flat" cmpd="sng" w="28575">
            <a:solidFill>
              <a:srgbClr val="00144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65" name="Google Shape;265;p26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6119525" y="2848350"/>
            <a:ext cx="1079999" cy="107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6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7428125" y="2848350"/>
            <a:ext cx="1079999" cy="107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/>
          <p:nvPr>
            <p:ph idx="4294967295" type="body"/>
          </p:nvPr>
        </p:nvSpPr>
        <p:spPr>
          <a:xfrm>
            <a:off x="3249275" y="1799500"/>
            <a:ext cx="5479200" cy="25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Montserrat SemiBold"/>
                <a:ea typeface="Montserrat SemiBold"/>
                <a:cs typeface="Montserrat SemiBold"/>
                <a:sym typeface="Montserrat SemiBold"/>
              </a:rPr>
              <a:t>Adquisiciones: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28194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Montserrat SemiBold"/>
              <a:buAutoNum type="arabicPeriod"/>
            </a:pPr>
            <a:r>
              <a:rPr lang="es" sz="1200">
                <a:latin typeface="Montserrat"/>
                <a:ea typeface="Montserrat"/>
                <a:cs typeface="Montserrat"/>
                <a:sym typeface="Montserrat"/>
              </a:rPr>
              <a:t>Objetivo</a:t>
            </a:r>
            <a:r>
              <a:rPr lang="es" sz="12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-28194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Montserrat"/>
              <a:buAutoNum type="arabicPeriod"/>
            </a:pPr>
            <a:r>
              <a:rPr lang="es" sz="1200">
                <a:latin typeface="Montserrat"/>
                <a:ea typeface="Montserrat"/>
                <a:cs typeface="Montserrat"/>
                <a:sym typeface="Montserrat"/>
              </a:rPr>
              <a:t>EDT.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-28194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Montserrat"/>
              <a:buAutoNum type="arabicPeriod"/>
            </a:pPr>
            <a:r>
              <a:rPr lang="es" sz="1200">
                <a:latin typeface="Montserrat"/>
                <a:ea typeface="Montserrat"/>
                <a:cs typeface="Montserrat"/>
                <a:sym typeface="Montserrat"/>
              </a:rPr>
              <a:t>Leyes.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-28194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Montserrat SemiBold"/>
              <a:buAutoNum type="arabicPeriod"/>
            </a:pPr>
            <a:r>
              <a:rPr lang="es" sz="1200">
                <a:latin typeface="Montserrat"/>
                <a:ea typeface="Montserrat"/>
                <a:cs typeface="Montserrat"/>
                <a:sym typeface="Montserrat"/>
              </a:rPr>
              <a:t>Ṕrocesos de aplicación: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-28194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Montserrat"/>
              <a:buChar char="○"/>
            </a:pPr>
            <a:r>
              <a:rPr lang="es" sz="1200">
                <a:latin typeface="Montserrat"/>
                <a:ea typeface="Montserrat"/>
                <a:cs typeface="Montserrat"/>
                <a:sym typeface="Montserrat"/>
              </a:rPr>
              <a:t>Modalidades de compra.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-281939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Montserrat"/>
              <a:buChar char="■"/>
            </a:pPr>
            <a:r>
              <a:rPr lang="es" sz="1200">
                <a:latin typeface="Montserrat"/>
                <a:ea typeface="Montserrat"/>
                <a:cs typeface="Montserrat"/>
                <a:sym typeface="Montserrat"/>
              </a:rPr>
              <a:t>Compra directa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-281939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Montserrat"/>
              <a:buChar char="■"/>
            </a:pPr>
            <a:r>
              <a:rPr lang="es" sz="1200">
                <a:latin typeface="Montserrat"/>
                <a:ea typeface="Montserrat"/>
                <a:cs typeface="Montserrat"/>
                <a:sym typeface="Montserrat"/>
              </a:rPr>
              <a:t>Compra por licitación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-281939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Montserrat"/>
              <a:buChar char="■"/>
            </a:pPr>
            <a:r>
              <a:rPr lang="es" sz="1200">
                <a:latin typeface="Montserrat"/>
                <a:ea typeface="Montserrat"/>
                <a:cs typeface="Montserrat"/>
                <a:sym typeface="Montserrat"/>
              </a:rPr>
              <a:t>Compras  abiertas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-28194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Montserrat"/>
              <a:buChar char="○"/>
            </a:pPr>
            <a:r>
              <a:rPr lang="es" sz="1200">
                <a:latin typeface="Montserrat"/>
                <a:ea typeface="Montserrat"/>
                <a:cs typeface="Montserrat"/>
                <a:sym typeface="Montserrat"/>
              </a:rPr>
              <a:t>Requisición.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-28194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Montserrat"/>
              <a:buChar char="○"/>
            </a:pPr>
            <a:r>
              <a:rPr lang="es" sz="1200">
                <a:latin typeface="Montserrat"/>
                <a:ea typeface="Montserrat"/>
                <a:cs typeface="Montserrat"/>
                <a:sym typeface="Montserrat"/>
              </a:rPr>
              <a:t>Licitación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-28194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Montserrat"/>
              <a:buChar char="○"/>
            </a:pPr>
            <a:r>
              <a:rPr lang="es" sz="1200">
                <a:latin typeface="Montserrat"/>
                <a:ea typeface="Montserrat"/>
                <a:cs typeface="Montserrat"/>
                <a:sym typeface="Montserrat"/>
              </a:rPr>
              <a:t>Adjudicación.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-28194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Montserrat"/>
              <a:buChar char="○"/>
            </a:pPr>
            <a:r>
              <a:rPr lang="es" sz="1200">
                <a:latin typeface="Montserrat"/>
                <a:ea typeface="Montserrat"/>
                <a:cs typeface="Montserrat"/>
                <a:sym typeface="Montserrat"/>
              </a:rPr>
              <a:t>Orden de compra.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" name="Google Shape;69;p13"/>
          <p:cNvSpPr/>
          <p:nvPr/>
        </p:nvSpPr>
        <p:spPr>
          <a:xfrm rot="5400000">
            <a:off x="7675500" y="-1016700"/>
            <a:ext cx="451800" cy="2485200"/>
          </a:xfrm>
          <a:prstGeom prst="rect">
            <a:avLst/>
          </a:prstGeom>
          <a:solidFill>
            <a:srgbClr val="FF482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3"/>
          <p:cNvSpPr/>
          <p:nvPr/>
        </p:nvSpPr>
        <p:spPr>
          <a:xfrm>
            <a:off x="721250" y="451800"/>
            <a:ext cx="5937600" cy="990600"/>
          </a:xfrm>
          <a:prstGeom prst="rect">
            <a:avLst/>
          </a:prstGeom>
          <a:solidFill>
            <a:srgbClr val="0014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3"/>
          <p:cNvSpPr txBox="1"/>
          <p:nvPr>
            <p:ph idx="4294967295" type="title"/>
          </p:nvPr>
        </p:nvSpPr>
        <p:spPr>
          <a:xfrm>
            <a:off x="1405498" y="544850"/>
            <a:ext cx="7185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Contenido</a:t>
            </a:r>
            <a:endParaRPr b="1" sz="3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" name="Google Shape;72;p13"/>
          <p:cNvSpPr txBox="1"/>
          <p:nvPr>
            <p:ph idx="4294967295" type="body"/>
          </p:nvPr>
        </p:nvSpPr>
        <p:spPr>
          <a:xfrm>
            <a:off x="539125" y="174000"/>
            <a:ext cx="1707000" cy="2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s" sz="600">
                <a:solidFill>
                  <a:srgbClr val="001440"/>
                </a:solidFill>
                <a:latin typeface="Montserrat"/>
                <a:ea typeface="Montserrat"/>
                <a:cs typeface="Montserrat"/>
                <a:sym typeface="Montserrat"/>
              </a:rPr>
              <a:t>Título Principal (pie de página)</a:t>
            </a:r>
            <a:endParaRPr sz="600">
              <a:solidFill>
                <a:srgbClr val="00144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13"/>
          <p:cNvSpPr txBox="1"/>
          <p:nvPr>
            <p:ph idx="4294967295" type="body"/>
          </p:nvPr>
        </p:nvSpPr>
        <p:spPr>
          <a:xfrm>
            <a:off x="7110600" y="51300"/>
            <a:ext cx="1581600" cy="34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es">
                <a:solidFill>
                  <a:srgbClr val="001440"/>
                </a:solidFill>
                <a:latin typeface="Montserrat"/>
                <a:ea typeface="Montserrat"/>
                <a:cs typeface="Montserrat"/>
                <a:sym typeface="Montserrat"/>
              </a:rPr>
              <a:t>www.soltein.mx</a:t>
            </a:r>
            <a:endParaRPr b="1">
              <a:solidFill>
                <a:srgbClr val="00144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" name="Google Shape;74;p13"/>
          <p:cNvSpPr txBox="1"/>
          <p:nvPr>
            <p:ph idx="4294967295" type="body"/>
          </p:nvPr>
        </p:nvSpPr>
        <p:spPr>
          <a:xfrm>
            <a:off x="7554950" y="4535425"/>
            <a:ext cx="1137300" cy="24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600">
                <a:solidFill>
                  <a:srgbClr val="001440"/>
                </a:solidFill>
                <a:latin typeface="Montserrat"/>
                <a:ea typeface="Montserrat"/>
                <a:cs typeface="Montserrat"/>
                <a:sym typeface="Montserrat"/>
              </a:rPr>
              <a:t>20</a:t>
            </a:r>
            <a:r>
              <a:rPr lang="es" sz="600">
                <a:solidFill>
                  <a:srgbClr val="001440"/>
                </a:solidFill>
                <a:latin typeface="Montserrat"/>
                <a:ea typeface="Montserrat"/>
                <a:cs typeface="Montserrat"/>
                <a:sym typeface="Montserrat"/>
              </a:rPr>
              <a:t> / Febrero  / 2025</a:t>
            </a:r>
            <a:endParaRPr sz="600">
              <a:solidFill>
                <a:srgbClr val="00144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 sz="600">
              <a:solidFill>
                <a:srgbClr val="00144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75" name="Google Shape;75;p13"/>
          <p:cNvCxnSpPr/>
          <p:nvPr/>
        </p:nvCxnSpPr>
        <p:spPr>
          <a:xfrm flipH="1" rot="10800000">
            <a:off x="721250" y="4681375"/>
            <a:ext cx="6849000" cy="2700"/>
          </a:xfrm>
          <a:prstGeom prst="straightConnector1">
            <a:avLst/>
          </a:prstGeom>
          <a:noFill/>
          <a:ln cap="flat" cmpd="sng" w="28575">
            <a:solidFill>
              <a:srgbClr val="00144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76" name="Google Shape;7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725" y="1481700"/>
            <a:ext cx="2607135" cy="327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/>
          <p:nvPr/>
        </p:nvSpPr>
        <p:spPr>
          <a:xfrm>
            <a:off x="3963275" y="0"/>
            <a:ext cx="5180700" cy="5143500"/>
          </a:xfrm>
          <a:prstGeom prst="rect">
            <a:avLst/>
          </a:prstGeom>
          <a:solidFill>
            <a:srgbClr val="0014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4"/>
          <p:cNvSpPr txBox="1"/>
          <p:nvPr>
            <p:ph idx="4294967295" type="body"/>
          </p:nvPr>
        </p:nvSpPr>
        <p:spPr>
          <a:xfrm>
            <a:off x="5398500" y="1799500"/>
            <a:ext cx="3231900" cy="25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83" name="Google Shape;8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5988" y="725225"/>
            <a:ext cx="964286" cy="2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4"/>
          <p:cNvSpPr txBox="1"/>
          <p:nvPr>
            <p:ph idx="4294967295" type="body"/>
          </p:nvPr>
        </p:nvSpPr>
        <p:spPr>
          <a:xfrm>
            <a:off x="539125" y="326400"/>
            <a:ext cx="1707000" cy="2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s" sz="600">
                <a:solidFill>
                  <a:srgbClr val="001440"/>
                </a:solidFill>
                <a:latin typeface="Montserrat"/>
                <a:ea typeface="Montserrat"/>
                <a:cs typeface="Montserrat"/>
                <a:sym typeface="Montserrat"/>
              </a:rPr>
              <a:t>Objetivo</a:t>
            </a:r>
            <a:endParaRPr sz="600">
              <a:solidFill>
                <a:srgbClr val="00144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" name="Google Shape;85;p14"/>
          <p:cNvSpPr txBox="1"/>
          <p:nvPr>
            <p:ph idx="4294967295" type="body"/>
          </p:nvPr>
        </p:nvSpPr>
        <p:spPr>
          <a:xfrm>
            <a:off x="539125" y="4619575"/>
            <a:ext cx="1137300" cy="24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600">
                <a:solidFill>
                  <a:srgbClr val="001440"/>
                </a:solidFill>
                <a:latin typeface="Montserrat"/>
                <a:ea typeface="Montserrat"/>
                <a:cs typeface="Montserrat"/>
                <a:sym typeface="Montserrat"/>
              </a:rPr>
              <a:t>20</a:t>
            </a:r>
            <a:r>
              <a:rPr lang="es" sz="600">
                <a:solidFill>
                  <a:srgbClr val="001440"/>
                </a:solidFill>
                <a:latin typeface="Montserrat"/>
                <a:ea typeface="Montserrat"/>
                <a:cs typeface="Montserrat"/>
                <a:sym typeface="Montserrat"/>
              </a:rPr>
              <a:t> / febrero  / 2025</a:t>
            </a:r>
            <a:endParaRPr sz="600">
              <a:solidFill>
                <a:srgbClr val="00144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 sz="600">
              <a:solidFill>
                <a:srgbClr val="00144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" name="Google Shape;86;p14"/>
          <p:cNvSpPr txBox="1"/>
          <p:nvPr>
            <p:ph idx="4294967295" type="title"/>
          </p:nvPr>
        </p:nvSpPr>
        <p:spPr>
          <a:xfrm>
            <a:off x="3996300" y="941225"/>
            <a:ext cx="366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Objetivo</a:t>
            </a:r>
            <a:endParaRPr b="1" sz="3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" name="Google Shape;87;p14"/>
          <p:cNvSpPr txBox="1"/>
          <p:nvPr>
            <p:ph idx="4294967295" type="body"/>
          </p:nvPr>
        </p:nvSpPr>
        <p:spPr>
          <a:xfrm>
            <a:off x="4102975" y="1643325"/>
            <a:ext cx="4527300" cy="245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"/>
              <a:buChar char="●"/>
            </a:pPr>
            <a:r>
              <a:rPr lang="es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El usuario comprenderá los fundamentos necesarios en el proceso de adquisición de un bien o un producto.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"/>
              <a:buChar char="●"/>
            </a:pPr>
            <a:r>
              <a:rPr lang="es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Identificará los tipos de adquisición que se pueden hacer y sus modalidades.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"/>
              <a:buChar char="●"/>
            </a:pPr>
            <a:r>
              <a:rPr lang="es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Entenderá el flujo lineal de los procesos establecidos y la razón de su estructura dentro del sistema.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8" name="Google Shape;8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717300"/>
            <a:ext cx="3658476" cy="3658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/>
          <p:nvPr/>
        </p:nvSpPr>
        <p:spPr>
          <a:xfrm rot="5400000">
            <a:off x="5063700" y="1056000"/>
            <a:ext cx="5136300" cy="3024300"/>
          </a:xfrm>
          <a:prstGeom prst="rect">
            <a:avLst/>
          </a:prstGeom>
          <a:solidFill>
            <a:srgbClr val="FF482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5"/>
          <p:cNvSpPr/>
          <p:nvPr/>
        </p:nvSpPr>
        <p:spPr>
          <a:xfrm>
            <a:off x="0" y="100"/>
            <a:ext cx="6119700" cy="51435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Google Shape;9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5988" y="725225"/>
            <a:ext cx="964286" cy="2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5"/>
          <p:cNvSpPr txBox="1"/>
          <p:nvPr>
            <p:ph idx="4294967295" type="title"/>
          </p:nvPr>
        </p:nvSpPr>
        <p:spPr>
          <a:xfrm>
            <a:off x="1405498" y="1306850"/>
            <a:ext cx="7185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001440"/>
                </a:solidFill>
                <a:latin typeface="Montserrat"/>
                <a:ea typeface="Montserrat"/>
                <a:cs typeface="Montserrat"/>
                <a:sym typeface="Montserrat"/>
              </a:rPr>
              <a:t>EDT</a:t>
            </a:r>
            <a:endParaRPr b="1">
              <a:solidFill>
                <a:srgbClr val="00144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144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15"/>
          <p:cNvSpPr txBox="1"/>
          <p:nvPr>
            <p:ph idx="4294967295" type="title"/>
          </p:nvPr>
        </p:nvSpPr>
        <p:spPr>
          <a:xfrm>
            <a:off x="7219850" y="2396875"/>
            <a:ext cx="1410300" cy="102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7200">
                <a:solidFill>
                  <a:srgbClr val="001440"/>
                </a:solidFill>
                <a:latin typeface="Montserrat"/>
                <a:ea typeface="Montserrat"/>
                <a:cs typeface="Montserrat"/>
                <a:sym typeface="Montserrat"/>
              </a:rPr>
              <a:t>01.</a:t>
            </a:r>
            <a:endParaRPr b="1" sz="7200">
              <a:solidFill>
                <a:srgbClr val="00144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8" name="Google Shape;9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600" y="771575"/>
            <a:ext cx="5418450" cy="3162300"/>
          </a:xfrm>
          <a:prstGeom prst="rect">
            <a:avLst/>
          </a:prstGeom>
          <a:solidFill>
            <a:srgbClr val="B7B7B7"/>
          </a:solidFill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/>
          <p:nvPr/>
        </p:nvSpPr>
        <p:spPr>
          <a:xfrm rot="5400000">
            <a:off x="5063700" y="1056000"/>
            <a:ext cx="5136300" cy="3024300"/>
          </a:xfrm>
          <a:prstGeom prst="rect">
            <a:avLst/>
          </a:prstGeom>
          <a:solidFill>
            <a:srgbClr val="FF482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6"/>
          <p:cNvSpPr txBox="1"/>
          <p:nvPr>
            <p:ph idx="4294967295" type="title"/>
          </p:nvPr>
        </p:nvSpPr>
        <p:spPr>
          <a:xfrm>
            <a:off x="1405498" y="544850"/>
            <a:ext cx="7185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1" lang="es">
                <a:solidFill>
                  <a:srgbClr val="001440"/>
                </a:solidFill>
                <a:latin typeface="Montserrat"/>
                <a:ea typeface="Montserrat"/>
                <a:cs typeface="Montserrat"/>
                <a:sym typeface="Montserrat"/>
              </a:rPr>
              <a:t>Título </a:t>
            </a:r>
            <a:endParaRPr b="1">
              <a:solidFill>
                <a:srgbClr val="00144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1" lang="es">
                <a:solidFill>
                  <a:srgbClr val="001440"/>
                </a:solidFill>
                <a:latin typeface="Montserrat"/>
                <a:ea typeface="Montserrat"/>
                <a:cs typeface="Montserrat"/>
                <a:sym typeface="Montserrat"/>
              </a:rPr>
              <a:t>Contenido 3</a:t>
            </a:r>
            <a:endParaRPr b="1">
              <a:solidFill>
                <a:srgbClr val="00144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144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16"/>
          <p:cNvSpPr/>
          <p:nvPr/>
        </p:nvSpPr>
        <p:spPr>
          <a:xfrm>
            <a:off x="0" y="100"/>
            <a:ext cx="6119700" cy="51435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5988" y="725225"/>
            <a:ext cx="964286" cy="2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6"/>
          <p:cNvSpPr txBox="1"/>
          <p:nvPr>
            <p:ph idx="4294967295" type="title"/>
          </p:nvPr>
        </p:nvSpPr>
        <p:spPr>
          <a:xfrm>
            <a:off x="6781800" y="2396875"/>
            <a:ext cx="1848600" cy="102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7200">
                <a:solidFill>
                  <a:srgbClr val="001440"/>
                </a:solidFill>
                <a:latin typeface="Montserrat"/>
                <a:ea typeface="Montserrat"/>
                <a:cs typeface="Montserrat"/>
                <a:sym typeface="Montserrat"/>
              </a:rPr>
              <a:t>02.</a:t>
            </a:r>
            <a:endParaRPr b="1" sz="7200">
              <a:solidFill>
                <a:srgbClr val="00144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16"/>
          <p:cNvSpPr txBox="1"/>
          <p:nvPr>
            <p:ph idx="4294967295" type="title"/>
          </p:nvPr>
        </p:nvSpPr>
        <p:spPr>
          <a:xfrm>
            <a:off x="6165424" y="1763700"/>
            <a:ext cx="2654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001440"/>
                </a:solidFill>
                <a:latin typeface="Montserrat"/>
                <a:ea typeface="Montserrat"/>
                <a:cs typeface="Montserrat"/>
                <a:sym typeface="Montserrat"/>
              </a:rPr>
              <a:t>Leyes</a:t>
            </a:r>
            <a:endParaRPr b="1">
              <a:solidFill>
                <a:srgbClr val="00144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9" name="Google Shape;10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7875" y="725225"/>
            <a:ext cx="3753251" cy="3753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/>
          <p:nvPr/>
        </p:nvSpPr>
        <p:spPr>
          <a:xfrm>
            <a:off x="0" y="1078250"/>
            <a:ext cx="714000" cy="4065300"/>
          </a:xfrm>
          <a:prstGeom prst="rect">
            <a:avLst/>
          </a:prstGeom>
          <a:solidFill>
            <a:srgbClr val="0014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7"/>
          <p:cNvSpPr/>
          <p:nvPr/>
        </p:nvSpPr>
        <p:spPr>
          <a:xfrm>
            <a:off x="0" y="0"/>
            <a:ext cx="714000" cy="371700"/>
          </a:xfrm>
          <a:prstGeom prst="rect">
            <a:avLst/>
          </a:prstGeom>
          <a:solidFill>
            <a:srgbClr val="0014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6" name="Google Shape;11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000" y="664975"/>
            <a:ext cx="539999" cy="1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7"/>
          <p:cNvSpPr txBox="1"/>
          <p:nvPr>
            <p:ph idx="4294967295" type="body"/>
          </p:nvPr>
        </p:nvSpPr>
        <p:spPr>
          <a:xfrm rot="-5400000">
            <a:off x="2475300" y="3614750"/>
            <a:ext cx="1707000" cy="42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s" sz="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31</a:t>
            </a:r>
            <a:r>
              <a:rPr lang="es" sz="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/ enero / 2025</a:t>
            </a:r>
            <a:endParaRPr sz="6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18" name="Google Shape;118;p17"/>
          <p:cNvSpPr txBox="1"/>
          <p:nvPr>
            <p:ph idx="4294967295" type="title"/>
          </p:nvPr>
        </p:nvSpPr>
        <p:spPr>
          <a:xfrm>
            <a:off x="1215023" y="173575"/>
            <a:ext cx="7185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Ley General de contabilidad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gubernamental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17"/>
          <p:cNvSpPr txBox="1"/>
          <p:nvPr>
            <p:ph idx="4294967295" type="body"/>
          </p:nvPr>
        </p:nvSpPr>
        <p:spPr>
          <a:xfrm>
            <a:off x="4224900" y="1650950"/>
            <a:ext cx="2346000" cy="245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latin typeface="Montserrat"/>
                <a:ea typeface="Montserrat"/>
                <a:cs typeface="Montserrat"/>
                <a:sym typeface="Montserrat"/>
              </a:rPr>
              <a:t>Art. 2 Obliga a las entidades públicas a mantener uniformidad en sus procesos contables y financieros.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1100">
                <a:latin typeface="Montserrat"/>
                <a:ea typeface="Montserrat"/>
                <a:cs typeface="Montserrat"/>
                <a:sym typeface="Montserrat"/>
              </a:rPr>
              <a:t>Capitulo I, Art 6. / 10. Faculta al Consejo Nacional de Armonización Contable para emitir normas y lineamientos contables que regulen la generación de información financiera.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0" name="Google Shape;12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1550" y="1666850"/>
            <a:ext cx="2712077" cy="2739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/>
          <p:nvPr/>
        </p:nvSpPr>
        <p:spPr>
          <a:xfrm>
            <a:off x="0" y="1078250"/>
            <a:ext cx="714000" cy="4065300"/>
          </a:xfrm>
          <a:prstGeom prst="rect">
            <a:avLst/>
          </a:prstGeom>
          <a:solidFill>
            <a:srgbClr val="0014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8"/>
          <p:cNvSpPr/>
          <p:nvPr/>
        </p:nvSpPr>
        <p:spPr>
          <a:xfrm>
            <a:off x="0" y="0"/>
            <a:ext cx="714000" cy="371700"/>
          </a:xfrm>
          <a:prstGeom prst="rect">
            <a:avLst/>
          </a:prstGeom>
          <a:solidFill>
            <a:srgbClr val="0014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7" name="Google Shape;12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000" y="664975"/>
            <a:ext cx="539999" cy="1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8"/>
          <p:cNvSpPr txBox="1"/>
          <p:nvPr>
            <p:ph idx="4294967295" type="body"/>
          </p:nvPr>
        </p:nvSpPr>
        <p:spPr>
          <a:xfrm rot="-5400000">
            <a:off x="-496500" y="3614750"/>
            <a:ext cx="1707000" cy="42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s" sz="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20</a:t>
            </a:r>
            <a:r>
              <a:rPr lang="es" sz="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/ febrero / 2025</a:t>
            </a:r>
            <a:endParaRPr sz="6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29" name="Google Shape;129;p18"/>
          <p:cNvSpPr txBox="1"/>
          <p:nvPr>
            <p:ph idx="4294967295" type="title"/>
          </p:nvPr>
        </p:nvSpPr>
        <p:spPr>
          <a:xfrm>
            <a:off x="1215023" y="173575"/>
            <a:ext cx="7185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Consejo Nacional de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Armonización Contable (CONAC)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" name="Google Shape;130;p18"/>
          <p:cNvSpPr txBox="1"/>
          <p:nvPr>
            <p:ph idx="4294967295" type="body"/>
          </p:nvPr>
        </p:nvSpPr>
        <p:spPr>
          <a:xfrm>
            <a:off x="1253100" y="1650950"/>
            <a:ext cx="2346000" cy="245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latin typeface="Montserrat"/>
                <a:ea typeface="Montserrat"/>
                <a:cs typeface="Montserrat"/>
                <a:sym typeface="Montserrat"/>
              </a:rPr>
              <a:t>NOR_01_02_006 Establece el registro de manera armónica delimitada y específica las operaciones contables y presupuestarias derivadas de la gestión pública. Establece </a:t>
            </a:r>
            <a:r>
              <a:rPr lang="es" sz="1100">
                <a:latin typeface="Montserrat"/>
                <a:ea typeface="Montserrat"/>
                <a:cs typeface="Montserrat"/>
                <a:sym typeface="Montserrat"/>
              </a:rPr>
              <a:t>Capítulos</a:t>
            </a:r>
            <a:r>
              <a:rPr lang="es" sz="1100">
                <a:latin typeface="Montserrat"/>
                <a:ea typeface="Montserrat"/>
                <a:cs typeface="Montserrat"/>
                <a:sym typeface="Montserrat"/>
              </a:rPr>
              <a:t> y Objeto del gasto.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1100">
                <a:latin typeface="Montserrat"/>
                <a:ea typeface="Montserrat"/>
                <a:cs typeface="Montserrat"/>
                <a:sym typeface="Montserrat"/>
              </a:rPr>
              <a:t>NOR_01_04_003 Establece en qué momento se hace el Comprometido. 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p18"/>
          <p:cNvSpPr txBox="1"/>
          <p:nvPr>
            <p:ph idx="4294967295" type="body"/>
          </p:nvPr>
        </p:nvSpPr>
        <p:spPr>
          <a:xfrm>
            <a:off x="4086438" y="1650950"/>
            <a:ext cx="2346000" cy="245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latin typeface="Montserrat"/>
                <a:ea typeface="Montserrat"/>
                <a:cs typeface="Montserrat"/>
                <a:sym typeface="Montserrat"/>
              </a:rPr>
              <a:t>Momentos establecidos: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SzPts val="1100"/>
              <a:buFont typeface="Montserrat"/>
              <a:buChar char="●"/>
            </a:pPr>
            <a:r>
              <a:rPr lang="es" sz="1100">
                <a:latin typeface="Montserrat"/>
                <a:ea typeface="Montserrat"/>
                <a:cs typeface="Montserrat"/>
                <a:sym typeface="Montserrat"/>
              </a:rPr>
              <a:t>Comprometido.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1100">
                <a:latin typeface="Montserrat"/>
                <a:ea typeface="Montserrat"/>
                <a:cs typeface="Montserrat"/>
                <a:sym typeface="Montserrat"/>
              </a:rPr>
              <a:t>Precomprometido *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2" name="Google Shape;13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3725" y="1577250"/>
            <a:ext cx="2310300" cy="1681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/>
          <p:nvPr/>
        </p:nvSpPr>
        <p:spPr>
          <a:xfrm>
            <a:off x="0" y="1078250"/>
            <a:ext cx="714000" cy="4065300"/>
          </a:xfrm>
          <a:prstGeom prst="rect">
            <a:avLst/>
          </a:prstGeom>
          <a:solidFill>
            <a:srgbClr val="0014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9"/>
          <p:cNvSpPr/>
          <p:nvPr/>
        </p:nvSpPr>
        <p:spPr>
          <a:xfrm>
            <a:off x="0" y="0"/>
            <a:ext cx="714000" cy="371700"/>
          </a:xfrm>
          <a:prstGeom prst="rect">
            <a:avLst/>
          </a:prstGeom>
          <a:solidFill>
            <a:srgbClr val="0014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9" name="Google Shape;13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000" y="664975"/>
            <a:ext cx="539999" cy="1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9"/>
          <p:cNvSpPr txBox="1"/>
          <p:nvPr>
            <p:ph idx="4294967295" type="body"/>
          </p:nvPr>
        </p:nvSpPr>
        <p:spPr>
          <a:xfrm rot="-5400000">
            <a:off x="-496500" y="3614750"/>
            <a:ext cx="1707000" cy="42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s" sz="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20</a:t>
            </a:r>
            <a:r>
              <a:rPr lang="es" sz="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/ febrero / 2025</a:t>
            </a:r>
            <a:endParaRPr sz="6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41" name="Google Shape;141;p19"/>
          <p:cNvSpPr txBox="1"/>
          <p:nvPr>
            <p:ph idx="4294967295" type="title"/>
          </p:nvPr>
        </p:nvSpPr>
        <p:spPr>
          <a:xfrm>
            <a:off x="1215023" y="173575"/>
            <a:ext cx="7185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LEY DE ADQUISICIONES, ARRENDAMIENTOS Y SERVICIOS DEL SECTOR PÚBLICO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" name="Google Shape;142;p19"/>
          <p:cNvSpPr txBox="1"/>
          <p:nvPr>
            <p:ph idx="4294967295" type="body"/>
          </p:nvPr>
        </p:nvSpPr>
        <p:spPr>
          <a:xfrm>
            <a:off x="1253100" y="1650950"/>
            <a:ext cx="2346000" cy="245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latin typeface="Montserrat"/>
                <a:ea typeface="Montserrat"/>
                <a:cs typeface="Montserrat"/>
                <a:sym typeface="Montserrat"/>
              </a:rPr>
              <a:t>Artículo 26. Establece cómo procedimiento base la licitación.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1100">
                <a:latin typeface="Montserrat"/>
                <a:ea typeface="Montserrat"/>
                <a:cs typeface="Montserrat"/>
                <a:sym typeface="Montserrat"/>
              </a:rPr>
              <a:t>Artículo 47. Establece el acto de contratos abiertos.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19"/>
          <p:cNvSpPr txBox="1"/>
          <p:nvPr>
            <p:ph idx="4294967295" type="body"/>
          </p:nvPr>
        </p:nvSpPr>
        <p:spPr>
          <a:xfrm>
            <a:off x="4086438" y="1650950"/>
            <a:ext cx="2346000" cy="245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latin typeface="Montserrat"/>
                <a:ea typeface="Montserrat"/>
                <a:cs typeface="Montserrat"/>
                <a:sym typeface="Montserrat"/>
              </a:rPr>
              <a:t>Momentos establecidos: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SzPts val="1100"/>
              <a:buFont typeface="Montserrat"/>
              <a:buChar char="●"/>
            </a:pPr>
            <a:r>
              <a:rPr lang="es" sz="1100">
                <a:latin typeface="Montserrat"/>
                <a:ea typeface="Montserrat"/>
                <a:cs typeface="Montserrat"/>
                <a:sym typeface="Montserrat"/>
              </a:rPr>
              <a:t>Comprometido.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1100">
                <a:latin typeface="Montserrat"/>
                <a:ea typeface="Montserrat"/>
                <a:cs typeface="Montserrat"/>
                <a:sym typeface="Montserrat"/>
              </a:rPr>
              <a:t>Precomprometido *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/>
          <p:nvPr/>
        </p:nvSpPr>
        <p:spPr>
          <a:xfrm rot="5400000">
            <a:off x="5063700" y="1056000"/>
            <a:ext cx="5136300" cy="3024300"/>
          </a:xfrm>
          <a:prstGeom prst="rect">
            <a:avLst/>
          </a:prstGeom>
          <a:solidFill>
            <a:srgbClr val="FF482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0"/>
          <p:cNvSpPr txBox="1"/>
          <p:nvPr>
            <p:ph idx="4294967295" type="title"/>
          </p:nvPr>
        </p:nvSpPr>
        <p:spPr>
          <a:xfrm>
            <a:off x="1405498" y="544850"/>
            <a:ext cx="7185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1" lang="es">
                <a:solidFill>
                  <a:srgbClr val="001440"/>
                </a:solidFill>
                <a:latin typeface="Montserrat"/>
                <a:ea typeface="Montserrat"/>
                <a:cs typeface="Montserrat"/>
                <a:sym typeface="Montserrat"/>
              </a:rPr>
              <a:t>Título </a:t>
            </a:r>
            <a:endParaRPr b="1">
              <a:solidFill>
                <a:srgbClr val="00144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1" lang="es">
                <a:solidFill>
                  <a:srgbClr val="001440"/>
                </a:solidFill>
                <a:latin typeface="Montserrat"/>
                <a:ea typeface="Montserrat"/>
                <a:cs typeface="Montserrat"/>
                <a:sym typeface="Montserrat"/>
              </a:rPr>
              <a:t>Contenido 3</a:t>
            </a:r>
            <a:endParaRPr b="1">
              <a:solidFill>
                <a:srgbClr val="00144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144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20"/>
          <p:cNvSpPr/>
          <p:nvPr/>
        </p:nvSpPr>
        <p:spPr>
          <a:xfrm>
            <a:off x="0" y="100"/>
            <a:ext cx="6119700" cy="51435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1" name="Google Shape;15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5988" y="725225"/>
            <a:ext cx="964286" cy="2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0"/>
          <p:cNvSpPr txBox="1"/>
          <p:nvPr>
            <p:ph idx="4294967295" type="title"/>
          </p:nvPr>
        </p:nvSpPr>
        <p:spPr>
          <a:xfrm>
            <a:off x="7048675" y="2396875"/>
            <a:ext cx="1581600" cy="102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7200">
                <a:solidFill>
                  <a:srgbClr val="001440"/>
                </a:solidFill>
                <a:latin typeface="Montserrat"/>
                <a:ea typeface="Montserrat"/>
                <a:cs typeface="Montserrat"/>
                <a:sym typeface="Montserrat"/>
              </a:rPr>
              <a:t>03.</a:t>
            </a:r>
            <a:endParaRPr b="1" sz="7200">
              <a:solidFill>
                <a:srgbClr val="00144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3" name="Google Shape;153;p20"/>
          <p:cNvSpPr txBox="1"/>
          <p:nvPr>
            <p:ph idx="4294967295" type="title"/>
          </p:nvPr>
        </p:nvSpPr>
        <p:spPr>
          <a:xfrm>
            <a:off x="6165424" y="1763700"/>
            <a:ext cx="2654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001440"/>
                </a:solidFill>
                <a:latin typeface="Montserrat"/>
                <a:ea typeface="Montserrat"/>
                <a:cs typeface="Montserrat"/>
                <a:sym typeface="Montserrat"/>
              </a:rPr>
              <a:t>Procesos de aplicación.</a:t>
            </a:r>
            <a:endParaRPr b="1">
              <a:solidFill>
                <a:srgbClr val="00144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4" name="Google Shape;15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00" y="1444000"/>
            <a:ext cx="6056051" cy="2503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